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7" r:id="rId7"/>
    <p:sldId id="260" r:id="rId8"/>
    <p:sldId id="261" r:id="rId9"/>
    <p:sldId id="262" r:id="rId10"/>
    <p:sldId id="264" r:id="rId11"/>
    <p:sldId id="265" r:id="rId12"/>
    <p:sldId id="266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4CB96-2A5B-46A0-B9EE-2A761691F874}" type="datetimeFigureOut">
              <a:rPr lang="es-ES" smtClean="0"/>
              <a:t>20/05/2019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9B034-09E6-4CA0-B938-BCC9AFF9CF6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800" b="1" dirty="0" smtClean="0">
                <a:solidFill>
                  <a:srgbClr val="002060"/>
                </a:solidFill>
              </a:rPr>
              <a:t>Actividades que pueden ser evaluativas en MOODLE</a:t>
            </a:r>
            <a:endParaRPr lang="es-E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00232" y="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2060"/>
                </a:solidFill>
              </a:rPr>
              <a:t>Lección 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06" y="1309293"/>
            <a:ext cx="89297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s-ES" sz="2800" b="1" dirty="0" smtClean="0">
                <a:solidFill>
                  <a:srgbClr val="002060"/>
                </a:solidFill>
              </a:rPr>
              <a:t>Aunque la lección permite la presentación de  </a:t>
            </a:r>
            <a:r>
              <a:rPr lang="es-ES" sz="2800" b="1" dirty="0">
                <a:solidFill>
                  <a:srgbClr val="002060"/>
                </a:solidFill>
              </a:rPr>
              <a:t>un contenido textual de </a:t>
            </a:r>
            <a:r>
              <a:rPr lang="es-ES" sz="2800" b="1" dirty="0" smtClean="0">
                <a:solidFill>
                  <a:srgbClr val="002060"/>
                </a:solidFill>
              </a:rPr>
              <a:t>forma estructurada, también incluye páginas de preguntas que pueden ser utilizadas como evaluación.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s-ES" sz="2800" b="1" dirty="0" smtClean="0">
                <a:solidFill>
                  <a:srgbClr val="002060"/>
                </a:solidFill>
              </a:rPr>
              <a:t> De esta manera se estructura </a:t>
            </a:r>
            <a:r>
              <a:rPr lang="es-ES" sz="2800" b="1" dirty="0">
                <a:solidFill>
                  <a:srgbClr val="002060"/>
                </a:solidFill>
              </a:rPr>
              <a:t>en árbol </a:t>
            </a:r>
            <a:r>
              <a:rPr lang="es-ES" sz="2800" b="1" dirty="0" smtClean="0">
                <a:solidFill>
                  <a:srgbClr val="002060"/>
                </a:solidFill>
              </a:rPr>
              <a:t>para seguir </a:t>
            </a:r>
            <a:r>
              <a:rPr lang="es-ES" sz="2800" b="1" dirty="0">
                <a:solidFill>
                  <a:srgbClr val="002060"/>
                </a:solidFill>
              </a:rPr>
              <a:t>interactivamente. 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s-ES" sz="2800" b="1" dirty="0">
                <a:solidFill>
                  <a:srgbClr val="002060"/>
                </a:solidFill>
              </a:rPr>
              <a:t>Cada página presentará un texto para estudiar. Al final se presenta una </a:t>
            </a:r>
            <a:r>
              <a:rPr lang="es-ES" sz="2800" b="1" dirty="0" smtClean="0">
                <a:solidFill>
                  <a:srgbClr val="002060"/>
                </a:solidFill>
              </a:rPr>
              <a:t>pregunta. 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s-ES" sz="2800" b="1" dirty="0" smtClean="0">
                <a:solidFill>
                  <a:srgbClr val="002060"/>
                </a:solidFill>
              </a:rPr>
              <a:t>Según </a:t>
            </a:r>
            <a:r>
              <a:rPr lang="es-ES" sz="2800" b="1" dirty="0">
                <a:solidFill>
                  <a:srgbClr val="002060"/>
                </a:solidFill>
              </a:rPr>
              <a:t>la respuesta que escojas, avanzarás a nuevas páginas. </a:t>
            </a:r>
            <a:endParaRPr lang="es-ES" sz="2800" b="1" dirty="0" smtClean="0">
              <a:solidFill>
                <a:srgbClr val="002060"/>
              </a:solidFill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es-ES" sz="2800" b="1" dirty="0" smtClean="0">
                <a:solidFill>
                  <a:srgbClr val="002060"/>
                </a:solidFill>
              </a:rPr>
              <a:t>La </a:t>
            </a:r>
            <a:r>
              <a:rPr lang="es-ES" sz="2800" b="1" dirty="0">
                <a:solidFill>
                  <a:srgbClr val="002060"/>
                </a:solidFill>
              </a:rPr>
              <a:t>navegación depende de las respuestas </a:t>
            </a:r>
            <a:r>
              <a:rPr lang="es-ES" sz="2800" b="1" dirty="0" smtClean="0">
                <a:solidFill>
                  <a:srgbClr val="002060"/>
                </a:solidFill>
              </a:rPr>
              <a:t>que se ofrezcan.</a:t>
            </a:r>
            <a:endParaRPr lang="es-ES" sz="2800" b="1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1071570" cy="99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4 Conector recto"/>
          <p:cNvCxnSpPr/>
          <p:nvPr/>
        </p:nvCxnSpPr>
        <p:spPr>
          <a:xfrm>
            <a:off x="0" y="1141396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85918" y="428604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2060"/>
                </a:solidFill>
              </a:rPr>
              <a:t>Tarea 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06" y="1412638"/>
            <a:ext cx="89297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Es </a:t>
            </a:r>
            <a:r>
              <a:rPr lang="es-ES" sz="3200" b="1" dirty="0">
                <a:solidFill>
                  <a:srgbClr val="002060"/>
                </a:solidFill>
              </a:rPr>
              <a:t>cualquier tipo de actividad evaluable que asigna el profesor como forma de aprendizaje y que no está contemplada en otros módulos. </a:t>
            </a:r>
            <a:endParaRPr lang="es-ES" sz="3200" b="1" dirty="0" smtClean="0">
              <a:solidFill>
                <a:srgbClr val="002060"/>
              </a:solidFill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Se </a:t>
            </a:r>
            <a:r>
              <a:rPr lang="es-ES" sz="3200" b="1" dirty="0">
                <a:solidFill>
                  <a:srgbClr val="002060"/>
                </a:solidFill>
              </a:rPr>
              <a:t>tiene que establecer un objetivo para que los estudiantes los </a:t>
            </a:r>
            <a:r>
              <a:rPr lang="es-ES" sz="3200" b="1" dirty="0" smtClean="0">
                <a:solidFill>
                  <a:srgbClr val="002060"/>
                </a:solidFill>
              </a:rPr>
              <a:t>cumplan. 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Por </a:t>
            </a:r>
            <a:r>
              <a:rPr lang="es-ES" sz="3200" b="1" dirty="0">
                <a:solidFill>
                  <a:srgbClr val="002060"/>
                </a:solidFill>
              </a:rPr>
              <a:t>ejemplo, una lectura o una investigación y luego enviar un trabajo que respalde dicha </a:t>
            </a:r>
            <a:r>
              <a:rPr lang="es-ES" sz="3200" b="1" dirty="0" smtClean="0">
                <a:solidFill>
                  <a:srgbClr val="002060"/>
                </a:solidFill>
              </a:rPr>
              <a:t>actividad.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La </a:t>
            </a:r>
            <a:r>
              <a:rPr lang="es-ES" sz="3200" b="1" dirty="0">
                <a:solidFill>
                  <a:srgbClr val="002060"/>
                </a:solidFill>
              </a:rPr>
              <a:t>página le indicará, cuan larga debe ser y qué formatos de archivos se esperan </a:t>
            </a:r>
            <a:r>
              <a:rPr lang="es-ES" sz="3200" b="1" dirty="0" smtClean="0">
                <a:solidFill>
                  <a:srgbClr val="002060"/>
                </a:solidFill>
              </a:rPr>
              <a:t>recibir.</a:t>
            </a:r>
            <a:endParaRPr lang="es-ES" sz="3200" b="1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6353"/>
            <a:ext cx="1214446" cy="107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4 Conector recto"/>
          <p:cNvCxnSpPr/>
          <p:nvPr/>
        </p:nvCxnSpPr>
        <p:spPr>
          <a:xfrm>
            <a:off x="0" y="1212834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71604" y="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2060"/>
                </a:solidFill>
              </a:rPr>
              <a:t>Taller 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06" y="835486"/>
            <a:ext cx="892971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s-ES" sz="3000" b="1" dirty="0" smtClean="0">
                <a:solidFill>
                  <a:srgbClr val="002060"/>
                </a:solidFill>
              </a:rPr>
              <a:t>Representa </a:t>
            </a:r>
            <a:r>
              <a:rPr lang="es-ES" sz="3000" b="1" dirty="0">
                <a:solidFill>
                  <a:srgbClr val="002060"/>
                </a:solidFill>
              </a:rPr>
              <a:t>un trabajo que hay que realizar y entregar al profesor. </a:t>
            </a:r>
            <a:endParaRPr lang="es-ES" sz="3000" b="1" dirty="0" smtClean="0">
              <a:solidFill>
                <a:srgbClr val="002060"/>
              </a:solidFill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es-ES" sz="3000" b="1" dirty="0" smtClean="0">
                <a:solidFill>
                  <a:srgbClr val="002060"/>
                </a:solidFill>
              </a:rPr>
              <a:t>Para </a:t>
            </a:r>
            <a:r>
              <a:rPr lang="es-ES" sz="3000" b="1" dirty="0">
                <a:solidFill>
                  <a:srgbClr val="002060"/>
                </a:solidFill>
              </a:rPr>
              <a:t>ello presenta un interfaz muy similar al de las Tareas, con: </a:t>
            </a:r>
          </a:p>
          <a:p>
            <a:pPr marL="630238" indent="-269875">
              <a:buFont typeface="Wingdings" pitchFamily="2" charset="2"/>
              <a:buChar char="ü"/>
            </a:pPr>
            <a:r>
              <a:rPr lang="es-ES" sz="3000" b="1" dirty="0" smtClean="0">
                <a:solidFill>
                  <a:srgbClr val="002060"/>
                </a:solidFill>
              </a:rPr>
              <a:t>la </a:t>
            </a:r>
            <a:r>
              <a:rPr lang="es-ES" sz="3000" b="1" dirty="0">
                <a:solidFill>
                  <a:srgbClr val="002060"/>
                </a:solidFill>
              </a:rPr>
              <a:t>fecha límite de entrega. </a:t>
            </a:r>
          </a:p>
          <a:p>
            <a:pPr marL="630238" indent="-269875">
              <a:buFont typeface="Wingdings" pitchFamily="2" charset="2"/>
              <a:buChar char="ü"/>
            </a:pPr>
            <a:r>
              <a:rPr lang="es-ES" sz="3000" b="1" dirty="0" smtClean="0">
                <a:solidFill>
                  <a:srgbClr val="002060"/>
                </a:solidFill>
              </a:rPr>
              <a:t>la </a:t>
            </a:r>
            <a:r>
              <a:rPr lang="es-ES" sz="3000" b="1" dirty="0">
                <a:solidFill>
                  <a:srgbClr val="002060"/>
                </a:solidFill>
              </a:rPr>
              <a:t>calificación máxima asignada a la tarea. </a:t>
            </a:r>
          </a:p>
          <a:p>
            <a:pPr marL="630238" indent="-269875">
              <a:buFont typeface="Wingdings" pitchFamily="2" charset="2"/>
              <a:buChar char="ü"/>
            </a:pPr>
            <a:r>
              <a:rPr lang="es-ES" sz="3000" b="1" dirty="0" smtClean="0">
                <a:solidFill>
                  <a:srgbClr val="002060"/>
                </a:solidFill>
              </a:rPr>
              <a:t>las </a:t>
            </a:r>
            <a:r>
              <a:rPr lang="es-ES" sz="3000" b="1" dirty="0">
                <a:solidFill>
                  <a:srgbClr val="002060"/>
                </a:solidFill>
              </a:rPr>
              <a:t>instrucciones para su realización. </a:t>
            </a:r>
          </a:p>
          <a:p>
            <a:pPr marL="630238" indent="-269875">
              <a:buFont typeface="Wingdings" pitchFamily="2" charset="2"/>
              <a:buChar char="ü"/>
            </a:pPr>
            <a:r>
              <a:rPr lang="es-ES" sz="3000" b="1" dirty="0" smtClean="0">
                <a:solidFill>
                  <a:srgbClr val="002060"/>
                </a:solidFill>
              </a:rPr>
              <a:t>un </a:t>
            </a:r>
            <a:r>
              <a:rPr lang="es-ES" sz="3000" b="1" dirty="0">
                <a:solidFill>
                  <a:srgbClr val="002060"/>
                </a:solidFill>
              </a:rPr>
              <a:t>formulario para la subida del archivo entregado al servidor. </a:t>
            </a:r>
            <a:endParaRPr lang="es-ES" sz="3000" b="1" dirty="0" smtClean="0">
              <a:solidFill>
                <a:srgbClr val="002060"/>
              </a:solidFill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es-ES" sz="3000" b="1" dirty="0" smtClean="0">
                <a:solidFill>
                  <a:srgbClr val="002060"/>
                </a:solidFill>
              </a:rPr>
              <a:t>Se caracteriza por la posibilidad de que los estudiantes se evalúen entre ellos por lo cual obtendrán dos calificaciones: la suya propia y la de la evaluación a otros.</a:t>
            </a:r>
            <a:endParaRPr lang="es-ES" sz="3000" b="1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-23"/>
            <a:ext cx="96441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Conector recto"/>
          <p:cNvCxnSpPr/>
          <p:nvPr/>
        </p:nvCxnSpPr>
        <p:spPr>
          <a:xfrm>
            <a:off x="0" y="857232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4282" y="1539137"/>
            <a:ext cx="89297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 algn="just">
              <a:buFont typeface="Arial" pitchFamily="34" charset="0"/>
              <a:buChar char="•"/>
            </a:pPr>
            <a:r>
              <a:rPr lang="es-ES" sz="3000" b="1" dirty="0" smtClean="0">
                <a:solidFill>
                  <a:srgbClr val="002060"/>
                </a:solidFill>
              </a:rPr>
              <a:t>La actividad </a:t>
            </a:r>
            <a:r>
              <a:rPr lang="es-ES" sz="3000" b="1" dirty="0">
                <a:solidFill>
                  <a:srgbClr val="002060"/>
                </a:solidFill>
              </a:rPr>
              <a:t>H5P </a:t>
            </a:r>
            <a:r>
              <a:rPr lang="es-ES" sz="3000" b="1" dirty="0" smtClean="0">
                <a:solidFill>
                  <a:srgbClr val="002060"/>
                </a:solidFill>
              </a:rPr>
              <a:t>permite </a:t>
            </a:r>
            <a:r>
              <a:rPr lang="es-ES" sz="3000" b="1" dirty="0">
                <a:solidFill>
                  <a:srgbClr val="002060"/>
                </a:solidFill>
              </a:rPr>
              <a:t>crear contenido </a:t>
            </a:r>
            <a:r>
              <a:rPr lang="es-ES" sz="3000" b="1" dirty="0" smtClean="0">
                <a:solidFill>
                  <a:srgbClr val="002060"/>
                </a:solidFill>
              </a:rPr>
              <a:t>interactivo </a:t>
            </a:r>
            <a:r>
              <a:rPr lang="es-ES" sz="3000" b="1" dirty="0">
                <a:solidFill>
                  <a:srgbClr val="002060"/>
                </a:solidFill>
              </a:rPr>
              <a:t>como videos interactivos, conjuntos de preguntas, preguntas de arrastrar y soltar, preguntas de opción múltiple, presentaciones y mucho más. </a:t>
            </a:r>
            <a:endParaRPr lang="es-ES" sz="3000" b="1" dirty="0" smtClean="0">
              <a:solidFill>
                <a:srgbClr val="002060"/>
              </a:solidFill>
            </a:endParaRPr>
          </a:p>
          <a:p>
            <a:pPr marL="449263" indent="-449263" algn="just">
              <a:buFont typeface="Arial" pitchFamily="34" charset="0"/>
              <a:buChar char="•"/>
            </a:pPr>
            <a:r>
              <a:rPr lang="es-ES" sz="3000" b="1" dirty="0" smtClean="0">
                <a:solidFill>
                  <a:srgbClr val="002060"/>
                </a:solidFill>
              </a:rPr>
              <a:t>Permite </a:t>
            </a:r>
            <a:r>
              <a:rPr lang="es-ES" sz="3000" b="1" dirty="0">
                <a:solidFill>
                  <a:srgbClr val="002060"/>
                </a:solidFill>
              </a:rPr>
              <a:t>importar y exportar archivos H5P para la reutilización efectiva y el intercambio de contenido. </a:t>
            </a:r>
            <a:endParaRPr lang="es-ES" sz="3000" b="1" dirty="0" smtClean="0">
              <a:solidFill>
                <a:srgbClr val="002060"/>
              </a:solidFill>
            </a:endParaRPr>
          </a:p>
          <a:p>
            <a:pPr marL="449263" indent="-449263" algn="just">
              <a:buFont typeface="Arial" pitchFamily="34" charset="0"/>
              <a:buChar char="•"/>
            </a:pPr>
            <a:r>
              <a:rPr lang="es-ES" sz="3000" b="1" dirty="0" smtClean="0">
                <a:solidFill>
                  <a:srgbClr val="002060"/>
                </a:solidFill>
              </a:rPr>
              <a:t>Las </a:t>
            </a:r>
            <a:r>
              <a:rPr lang="es-ES" sz="3000" b="1" dirty="0">
                <a:solidFill>
                  <a:srgbClr val="002060"/>
                </a:solidFill>
              </a:rPr>
              <a:t>interacciones del </a:t>
            </a:r>
            <a:r>
              <a:rPr lang="es-ES" sz="3000" b="1" dirty="0" smtClean="0">
                <a:solidFill>
                  <a:srgbClr val="002060"/>
                </a:solidFill>
              </a:rPr>
              <a:t>estudiante  </a:t>
            </a:r>
            <a:r>
              <a:rPr lang="es-ES" sz="3000" b="1" dirty="0">
                <a:solidFill>
                  <a:srgbClr val="002060"/>
                </a:solidFill>
              </a:rPr>
              <a:t>y los puntajes se rastrean utilizando </a:t>
            </a:r>
            <a:r>
              <a:rPr lang="es-ES" sz="3000" b="1" dirty="0" err="1">
                <a:solidFill>
                  <a:srgbClr val="002060"/>
                </a:solidFill>
              </a:rPr>
              <a:t>xAPi</a:t>
            </a:r>
            <a:r>
              <a:rPr lang="es-ES" sz="3000" b="1" dirty="0">
                <a:solidFill>
                  <a:srgbClr val="002060"/>
                </a:solidFill>
              </a:rPr>
              <a:t> y están disponibles a través del </a:t>
            </a:r>
            <a:r>
              <a:rPr lang="es-ES" sz="3000" b="1" dirty="0" err="1">
                <a:solidFill>
                  <a:srgbClr val="002060"/>
                </a:solidFill>
              </a:rPr>
              <a:t>Moodle</a:t>
            </a:r>
            <a:r>
              <a:rPr lang="es-ES" sz="3000" b="1" dirty="0">
                <a:solidFill>
                  <a:srgbClr val="002060"/>
                </a:solidFill>
              </a:rPr>
              <a:t> </a:t>
            </a:r>
            <a:r>
              <a:rPr lang="es-ES" sz="3000" b="1" dirty="0" err="1" smtClean="0">
                <a:solidFill>
                  <a:srgbClr val="002060"/>
                </a:solidFill>
              </a:rPr>
              <a:t>Gradebook</a:t>
            </a:r>
            <a:r>
              <a:rPr lang="es-ES" sz="3000" b="1" dirty="0" smtClean="0">
                <a:solidFill>
                  <a:srgbClr val="002060"/>
                </a:solidFill>
              </a:rPr>
              <a:t>.</a:t>
            </a:r>
            <a:endParaRPr lang="es-ES" sz="3000" b="1" dirty="0">
              <a:solidFill>
                <a:srgbClr val="00206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500198" cy="139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1785918" y="428604"/>
            <a:ext cx="4286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ctr"/>
            <a:r>
              <a:rPr lang="es-ES" sz="3000" b="1" dirty="0" smtClean="0">
                <a:solidFill>
                  <a:srgbClr val="002060"/>
                </a:solidFill>
              </a:rPr>
              <a:t>Contenido interactivo</a:t>
            </a:r>
            <a:endParaRPr lang="es-ES" sz="3000" b="1" dirty="0">
              <a:solidFill>
                <a:srgbClr val="002060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0" y="1284272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4282" y="1539137"/>
            <a:ext cx="89297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Arial" pitchFamily="34" charset="0"/>
              <a:buChar char="•"/>
            </a:pPr>
            <a:r>
              <a:rPr lang="es-ES" sz="3200" dirty="0" smtClean="0"/>
              <a:t>La actividad </a:t>
            </a:r>
            <a:r>
              <a:rPr lang="es-ES" sz="3200" dirty="0"/>
              <a:t>wiki </a:t>
            </a:r>
            <a:r>
              <a:rPr lang="es-ES" sz="3200" dirty="0" smtClean="0"/>
              <a:t>permite </a:t>
            </a:r>
            <a:r>
              <a:rPr lang="es-ES" sz="3200" dirty="0"/>
              <a:t>a los participantes </a:t>
            </a:r>
            <a:r>
              <a:rPr lang="es-ES" sz="3200" dirty="0" smtClean="0"/>
              <a:t>ser colaborativos, elaborar tareas en grupo, intercambiar para ofrecer un resultado, por lo que puede ser evaluada 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es-ES" sz="3200" dirty="0" smtClean="0"/>
              <a:t>Ofrece la posibilidad de interacción entre.</a:t>
            </a:r>
            <a:endParaRPr lang="es-ES" sz="3200" dirty="0"/>
          </a:p>
          <a:p>
            <a:pPr marL="360363" indent="-360363">
              <a:buFont typeface="Arial" pitchFamily="34" charset="0"/>
              <a:buChar char="•"/>
            </a:pPr>
            <a:r>
              <a:rPr lang="es-ES" sz="3200" dirty="0"/>
              <a:t>Se conserva </a:t>
            </a:r>
            <a:r>
              <a:rPr lang="es-ES" sz="3200" dirty="0" smtClean="0"/>
              <a:t>una huella de </a:t>
            </a:r>
            <a:r>
              <a:rPr lang="es-ES" sz="3200" dirty="0"/>
              <a:t>las versiones </a:t>
            </a:r>
            <a:r>
              <a:rPr lang="es-ES" sz="3200" dirty="0" smtClean="0"/>
              <a:t>de </a:t>
            </a:r>
            <a:r>
              <a:rPr lang="es-ES" sz="3200" dirty="0"/>
              <a:t>cada página del wiki, </a:t>
            </a:r>
            <a:r>
              <a:rPr lang="es-ES" sz="3200" dirty="0" smtClean="0"/>
              <a:t>lo que permite </a:t>
            </a:r>
            <a:r>
              <a:rPr lang="es-ES" sz="3200" dirty="0"/>
              <a:t>consultar los cambios hechos por cada </a:t>
            </a:r>
            <a:r>
              <a:rPr lang="es-ES" sz="3200" dirty="0" smtClean="0"/>
              <a:t>estudiante.</a:t>
            </a:r>
            <a:endParaRPr lang="es-ES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785918" y="428604"/>
            <a:ext cx="4286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ctr"/>
            <a:r>
              <a:rPr lang="es-ES" sz="3000" b="1" dirty="0" smtClean="0">
                <a:solidFill>
                  <a:srgbClr val="002060"/>
                </a:solidFill>
              </a:rPr>
              <a:t>Wiki</a:t>
            </a:r>
            <a:endParaRPr lang="es-ES" sz="3000" b="1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439"/>
            <a:ext cx="1890211" cy="155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Conector recto"/>
          <p:cNvCxnSpPr/>
          <p:nvPr/>
        </p:nvCxnSpPr>
        <p:spPr>
          <a:xfrm>
            <a:off x="0" y="1284272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4282" y="1357298"/>
            <a:ext cx="89297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Los </a:t>
            </a:r>
            <a:r>
              <a:rPr lang="es-ES" sz="3200" dirty="0"/>
              <a:t>wikis </a:t>
            </a:r>
            <a:r>
              <a:rPr lang="es-ES" sz="3200" dirty="0" smtClean="0"/>
              <a:t>pueden utilizarse como evaluación para:</a:t>
            </a:r>
            <a:endParaRPr lang="es-ES" sz="3200" dirty="0"/>
          </a:p>
          <a:p>
            <a:pPr marL="360363" indent="-360363"/>
            <a:r>
              <a:rPr lang="es-ES" sz="3200" dirty="0"/>
              <a:t>• </a:t>
            </a:r>
            <a:r>
              <a:rPr lang="es-ES" sz="3200" dirty="0" smtClean="0"/>
              <a:t>Elaborar definiciones de forma  colaborativa en equipos organizados a tal efecto.</a:t>
            </a:r>
          </a:p>
          <a:p>
            <a:pPr marL="360363" indent="-360363"/>
            <a:r>
              <a:rPr lang="es-ES" sz="3200" dirty="0" smtClean="0"/>
              <a:t> •  </a:t>
            </a:r>
            <a:r>
              <a:rPr lang="es-ES" sz="3200" dirty="0"/>
              <a:t>Para </a:t>
            </a:r>
            <a:r>
              <a:rPr lang="es-ES" sz="3200" dirty="0" smtClean="0"/>
              <a:t>caracterizar procesos o fenómenos.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es-ES" sz="3200" dirty="0" smtClean="0"/>
              <a:t> Para realizar el análisis de obras literarias en que se estructuran las partes del análisis y luego se integran.</a:t>
            </a:r>
            <a:endParaRPr lang="es-E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85918" y="428604"/>
            <a:ext cx="4286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ctr"/>
            <a:r>
              <a:rPr lang="es-ES" sz="3000" b="1" dirty="0" smtClean="0">
                <a:solidFill>
                  <a:srgbClr val="002060"/>
                </a:solidFill>
              </a:rPr>
              <a:t>Wiki</a:t>
            </a:r>
            <a:endParaRPr lang="es-ES" sz="3000" b="1" dirty="0">
              <a:solidFill>
                <a:srgbClr val="00206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139014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Conector recto"/>
          <p:cNvCxnSpPr/>
          <p:nvPr/>
        </p:nvCxnSpPr>
        <p:spPr>
          <a:xfrm>
            <a:off x="0" y="1284272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8286808" cy="3571900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>
                <a:solidFill>
                  <a:srgbClr val="002060"/>
                </a:solidFill>
              </a:rPr>
              <a:t>Es </a:t>
            </a:r>
            <a:r>
              <a:rPr lang="es-ES" b="1" dirty="0">
                <a:solidFill>
                  <a:srgbClr val="002060"/>
                </a:solidFill>
              </a:rPr>
              <a:t>una encuesta simple. Presenta una única pregunta u una serie de </a:t>
            </a:r>
            <a:r>
              <a:rPr lang="es-ES" b="1" dirty="0" smtClean="0">
                <a:solidFill>
                  <a:srgbClr val="002060"/>
                </a:solidFill>
              </a:rPr>
              <a:t>posibles opciones </a:t>
            </a:r>
            <a:r>
              <a:rPr lang="es-ES" b="1" dirty="0">
                <a:solidFill>
                  <a:srgbClr val="002060"/>
                </a:solidFill>
              </a:rPr>
              <a:t>de respuesta. Tan sólo tiene que escoger una y presionar el </a:t>
            </a:r>
            <a:r>
              <a:rPr lang="es-ES" b="1" dirty="0" smtClean="0">
                <a:solidFill>
                  <a:srgbClr val="002060"/>
                </a:solidFill>
              </a:rPr>
              <a:t>botón.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14678" y="28572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solidFill>
                  <a:srgbClr val="002060"/>
                </a:solidFill>
              </a:rPr>
              <a:t>Consulta</a:t>
            </a:r>
            <a:endParaRPr lang="es-ES" sz="3600" b="1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1185869" cy="9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Conector recto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71670" y="357166"/>
            <a:ext cx="7072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 smtClean="0">
                <a:solidFill>
                  <a:srgbClr val="002060"/>
                </a:solidFill>
              </a:rPr>
              <a:t>Una Consulta puede utilizarse para:</a:t>
            </a:r>
            <a:endParaRPr lang="es-ES" sz="3200" b="1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" y="0"/>
            <a:ext cx="1528743" cy="1273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500034" y="1714488"/>
            <a:ext cx="78581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Realizar una encuesta rápida que estimule a los alumnos a reflexionar sobre un tema.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Para comprobar rápidamente que los estudiantes han entendido algo concreto.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Para facilitar la toma de decisiones sobre algún aspecto relacionado con temas del curso.</a:t>
            </a:r>
            <a:endParaRPr lang="es-ES" sz="32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143240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solidFill>
                  <a:srgbClr val="002060"/>
                </a:solidFill>
              </a:rPr>
              <a:t>Cuestionario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1214422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Son colecciones de preguntas, como un examen. 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Se responde a cada pregunta y al final se obtiene una calificación.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La calificación es automática.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Se presenta tan pronto como termina de rellenar el cuestionario y presiona el botón de </a:t>
            </a:r>
            <a:r>
              <a:rPr lang="es-ES" sz="3200" b="1" i="1" dirty="0" smtClean="0">
                <a:solidFill>
                  <a:srgbClr val="002060"/>
                </a:solidFill>
              </a:rPr>
              <a:t>"Guardar respuestas" que se encuentra </a:t>
            </a:r>
            <a:r>
              <a:rPr lang="es-ES" sz="3200" b="1" dirty="0" smtClean="0">
                <a:solidFill>
                  <a:srgbClr val="002060"/>
                </a:solidFill>
              </a:rPr>
              <a:t>al final</a:t>
            </a:r>
            <a:r>
              <a:rPr lang="es-ES" sz="3200" b="1" i="1" dirty="0" smtClean="0">
                <a:solidFill>
                  <a:srgbClr val="002060"/>
                </a:solidFill>
              </a:rPr>
              <a:t>.</a:t>
            </a:r>
            <a:endParaRPr lang="es-E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143008" cy="116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Conector recto"/>
          <p:cNvCxnSpPr/>
          <p:nvPr/>
        </p:nvCxnSpPr>
        <p:spPr>
          <a:xfrm>
            <a:off x="0" y="1069958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143240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solidFill>
                  <a:srgbClr val="002060"/>
                </a:solidFill>
              </a:rPr>
              <a:t>Encuesta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1214422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002060"/>
                </a:solidFill>
              </a:rPr>
              <a:t>Permite </a:t>
            </a:r>
            <a:r>
              <a:rPr lang="es-ES" sz="3600" b="1" dirty="0">
                <a:solidFill>
                  <a:srgbClr val="002060"/>
                </a:solidFill>
              </a:rPr>
              <a:t>realizar auténticas encuestas de múltiples preguntas, no sólo responder a una única cuestión simple como en las Consultas. </a:t>
            </a:r>
            <a:endParaRPr lang="es-ES" sz="3600" b="1" dirty="0" smtClean="0">
              <a:solidFill>
                <a:srgbClr val="002060"/>
              </a:solidFill>
            </a:endParaRPr>
          </a:p>
          <a:p>
            <a:r>
              <a:rPr lang="es-ES" sz="3600" b="1" dirty="0" smtClean="0">
                <a:solidFill>
                  <a:srgbClr val="002060"/>
                </a:solidFill>
              </a:rPr>
              <a:t>Esta </a:t>
            </a:r>
            <a:r>
              <a:rPr lang="es-ES" sz="3600" b="1" dirty="0">
                <a:solidFill>
                  <a:srgbClr val="002060"/>
                </a:solidFill>
              </a:rPr>
              <a:t>actividad </a:t>
            </a:r>
            <a:r>
              <a:rPr lang="es-ES" sz="3600" b="1" dirty="0" smtClean="0">
                <a:solidFill>
                  <a:srgbClr val="002060"/>
                </a:solidFill>
              </a:rPr>
              <a:t>puede ser </a:t>
            </a:r>
            <a:r>
              <a:rPr lang="es-ES" sz="3600" b="1" dirty="0">
                <a:solidFill>
                  <a:srgbClr val="002060"/>
                </a:solidFill>
              </a:rPr>
              <a:t>evaluable. </a:t>
            </a:r>
            <a:endParaRPr lang="es-ES" sz="3600" b="1" dirty="0" smtClean="0">
              <a:solidFill>
                <a:srgbClr val="002060"/>
              </a:solidFill>
            </a:endParaRPr>
          </a:p>
          <a:p>
            <a:r>
              <a:rPr lang="es-ES" sz="3600" b="1" dirty="0" smtClean="0">
                <a:solidFill>
                  <a:srgbClr val="002060"/>
                </a:solidFill>
              </a:rPr>
              <a:t>Puede recabar </a:t>
            </a:r>
            <a:r>
              <a:rPr lang="es-ES" sz="3600" b="1" dirty="0">
                <a:solidFill>
                  <a:srgbClr val="002060"/>
                </a:solidFill>
              </a:rPr>
              <a:t>la opinión de los participantes en el curso sobre diversas cuestiones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1285884" cy="9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Conector recto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143240" y="2142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solidFill>
                  <a:srgbClr val="002060"/>
                </a:solidFill>
              </a:rPr>
              <a:t>Encuesta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1214422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02060"/>
                </a:solidFill>
              </a:rPr>
              <a:t>•  </a:t>
            </a:r>
            <a:r>
              <a:rPr lang="es-ES" sz="3200" b="1" dirty="0" smtClean="0">
                <a:solidFill>
                  <a:srgbClr val="002060"/>
                </a:solidFill>
              </a:rPr>
              <a:t>Proporciona </a:t>
            </a:r>
            <a:r>
              <a:rPr lang="es-ES" sz="3200" b="1" dirty="0">
                <a:solidFill>
                  <a:srgbClr val="002060"/>
                </a:solidFill>
              </a:rPr>
              <a:t>un conjunto de instrumentos verificables que son útiles para evaluar y estimular el aprendizaje en contextos de aprendizaje en línea.</a:t>
            </a:r>
          </a:p>
          <a:p>
            <a:r>
              <a:rPr lang="es-ES" sz="3200" b="1" dirty="0" smtClean="0">
                <a:solidFill>
                  <a:srgbClr val="002060"/>
                </a:solidFill>
              </a:rPr>
              <a:t>•  </a:t>
            </a:r>
            <a:r>
              <a:rPr lang="es-ES" sz="3200" b="1" dirty="0">
                <a:solidFill>
                  <a:srgbClr val="002060"/>
                </a:solidFill>
              </a:rPr>
              <a:t>Son encuestas formalizadas y estándar, con preguntas </a:t>
            </a:r>
            <a:r>
              <a:rPr lang="es-ES" sz="3200" b="1" dirty="0" smtClean="0">
                <a:solidFill>
                  <a:srgbClr val="002060"/>
                </a:solidFill>
              </a:rPr>
              <a:t>cerradas </a:t>
            </a:r>
            <a:r>
              <a:rPr lang="es-ES_tradnl" sz="3200" b="1" dirty="0" smtClean="0">
                <a:solidFill>
                  <a:srgbClr val="002060"/>
                </a:solidFill>
              </a:rPr>
              <a:t>y </a:t>
            </a:r>
            <a:r>
              <a:rPr lang="es-ES_tradnl" sz="3200" b="1" dirty="0" err="1" smtClean="0">
                <a:solidFill>
                  <a:srgbClr val="002060"/>
                </a:solidFill>
              </a:rPr>
              <a:t>semicerradas</a:t>
            </a:r>
            <a:r>
              <a:rPr lang="es-ES_tradnl" sz="3200" b="1" dirty="0" smtClean="0">
                <a:solidFill>
                  <a:srgbClr val="002060"/>
                </a:solidFill>
              </a:rPr>
              <a:t>.</a:t>
            </a:r>
            <a:endParaRPr lang="es-ES_tradnl" sz="3200" b="1" dirty="0">
              <a:solidFill>
                <a:srgbClr val="00206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1285884" cy="9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Conector recto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00232" y="285728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solidFill>
                  <a:srgbClr val="002060"/>
                </a:solidFill>
              </a:rPr>
              <a:t>Encuestas predefinidas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1214422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Arial" pitchFamily="34" charset="0"/>
              <a:buChar char="•"/>
            </a:pPr>
            <a:r>
              <a:rPr lang="es-ES" sz="3600" b="1" dirty="0" smtClean="0">
                <a:solidFill>
                  <a:srgbClr val="002060"/>
                </a:solidFill>
              </a:rPr>
              <a:t>Proporciona </a:t>
            </a:r>
            <a:r>
              <a:rPr lang="es-ES" sz="3600" b="1" dirty="0">
                <a:solidFill>
                  <a:srgbClr val="002060"/>
                </a:solidFill>
              </a:rPr>
              <a:t>instrumentos útiles para evaluar y estimular el aprendizaje</a:t>
            </a:r>
            <a:r>
              <a:rPr lang="es-ES" sz="3600" b="1" dirty="0" smtClean="0">
                <a:solidFill>
                  <a:srgbClr val="002060"/>
                </a:solidFill>
              </a:rPr>
              <a:t>.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es-ES" sz="3600" b="1" dirty="0" smtClean="0">
                <a:solidFill>
                  <a:srgbClr val="002060"/>
                </a:solidFill>
              </a:rPr>
              <a:t> </a:t>
            </a:r>
            <a:r>
              <a:rPr lang="es-ES" sz="3600" b="1" dirty="0">
                <a:solidFill>
                  <a:srgbClr val="002060"/>
                </a:solidFill>
              </a:rPr>
              <a:t>Tienen las preguntas previamente predefinidas.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es-ES" sz="3600" b="1" dirty="0">
                <a:solidFill>
                  <a:srgbClr val="002060"/>
                </a:solidFill>
              </a:rPr>
              <a:t>Para encuestas personalizadas, debe seleccionar el módulo </a:t>
            </a:r>
            <a:r>
              <a:rPr lang="es-ES" sz="3600" b="1" dirty="0" smtClean="0">
                <a:solidFill>
                  <a:srgbClr val="002060"/>
                </a:solidFill>
              </a:rPr>
              <a:t>Encuestas. </a:t>
            </a:r>
            <a:endParaRPr lang="es-ES" sz="3600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1359528" cy="126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Conector recto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57356" y="21429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2060"/>
                </a:solidFill>
              </a:rPr>
              <a:t>Foros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20" y="1214422"/>
            <a:ext cx="8643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Aunque los </a:t>
            </a:r>
            <a:r>
              <a:rPr lang="es-ES" sz="3200" b="1" dirty="0">
                <a:solidFill>
                  <a:srgbClr val="002060"/>
                </a:solidFill>
              </a:rPr>
              <a:t>foros son un medio para publicar pequeños mensajes y mantener discusiones públicas sobre la información u opiniones allí </a:t>
            </a:r>
            <a:r>
              <a:rPr lang="es-ES" sz="3200" b="1" dirty="0" smtClean="0">
                <a:solidFill>
                  <a:srgbClr val="002060"/>
                </a:solidFill>
              </a:rPr>
              <a:t>vertidas, también pueden ser utilizados para evaluar.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Ud. puede abrir la discusión de un tema del curso y determinar que la participación va a ser evaluada.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El foro puede ser sincrónico o asincrónico, según  se determine. </a:t>
            </a:r>
            <a:endParaRPr lang="es-ES" sz="3200" b="1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1285884" cy="110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4 Conector recto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71604" y="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002060"/>
                </a:solidFill>
              </a:rPr>
              <a:t>Glosario</a:t>
            </a:r>
            <a:endParaRPr lang="es-ES" sz="3600" b="1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06" y="1348824"/>
            <a:ext cx="89297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Es </a:t>
            </a:r>
            <a:r>
              <a:rPr lang="es-ES" sz="3200" b="1" dirty="0">
                <a:solidFill>
                  <a:srgbClr val="002060"/>
                </a:solidFill>
              </a:rPr>
              <a:t>una estructura de texto donde </a:t>
            </a:r>
            <a:r>
              <a:rPr lang="es-ES" sz="3200" b="1" dirty="0" smtClean="0">
                <a:solidFill>
                  <a:srgbClr val="002060"/>
                </a:solidFill>
              </a:rPr>
              <a:t>se coloca la definición del </a:t>
            </a:r>
            <a:r>
              <a:rPr lang="es-ES" sz="3200" b="1" dirty="0">
                <a:solidFill>
                  <a:srgbClr val="002060"/>
                </a:solidFill>
              </a:rPr>
              <a:t>término usado en la entrada</a:t>
            </a:r>
            <a:r>
              <a:rPr lang="es-ES" sz="3200" b="1" dirty="0" smtClean="0">
                <a:solidFill>
                  <a:srgbClr val="002060"/>
                </a:solidFill>
              </a:rPr>
              <a:t>.</a:t>
            </a:r>
          </a:p>
          <a:p>
            <a:pPr marL="269875" indent="-269875" algn="just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Las entradas pueden proporcionarlas los estudiantes y así determinar que su participación será evaluada.</a:t>
            </a:r>
          </a:p>
          <a:p>
            <a:pPr marL="269875" indent="-269875" algn="just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Se sugiere que se exija al estudiante colocar la fuente de donde extrae la definición del término.</a:t>
            </a:r>
          </a:p>
          <a:p>
            <a:pPr marL="269875" indent="-269875" algn="just">
              <a:buFont typeface="Arial" pitchFamily="34" charset="0"/>
              <a:buChar char="•"/>
            </a:pPr>
            <a:r>
              <a:rPr lang="es-ES" sz="3200" b="1" dirty="0" smtClean="0">
                <a:solidFill>
                  <a:srgbClr val="002060"/>
                </a:solidFill>
              </a:rPr>
              <a:t>Puede admitirse que ofrezcan una ampliación del término en un articulo, una pagina o un video, entre otros recursos, que serán enlazados convenientemente.</a:t>
            </a:r>
            <a:endParaRPr lang="es-ES" sz="3200" b="1" dirty="0">
              <a:solidFill>
                <a:srgbClr val="00206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14"/>
            <a:ext cx="1500198" cy="1145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Conector recto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804</Words>
  <Application>Microsoft Office PowerPoint</Application>
  <PresentationFormat>Presentación en pantalla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Actividades que pueden ser evaluativas en MOODLE</vt:lpstr>
      <vt:lpstr>Es una encuesta simple. Presenta una única pregunta u una serie de posibles opciones de respuesta. Tan sólo tiene que escoger una y presionar el botón.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que pueden ser evaluativas en MOODLE</dc:title>
  <dc:creator>aa</dc:creator>
  <cp:lastModifiedBy>aa</cp:lastModifiedBy>
  <cp:revision>16</cp:revision>
  <dcterms:created xsi:type="dcterms:W3CDTF">2019-05-20T08:42:33Z</dcterms:created>
  <dcterms:modified xsi:type="dcterms:W3CDTF">2019-05-20T12:08:07Z</dcterms:modified>
</cp:coreProperties>
</file>